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4" r:id="rId8"/>
    <p:sldId id="265" r:id="rId9"/>
    <p:sldId id="263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51" autoAdjust="0"/>
  </p:normalViewPr>
  <p:slideViewPr>
    <p:cSldViewPr snapToGrid="0">
      <p:cViewPr varScale="1">
        <p:scale>
          <a:sx n="60" d="100"/>
          <a:sy n="60" d="100"/>
        </p:scale>
        <p:origin x="-10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Gargan" userId="110ec4a676ac6943" providerId="LiveId" clId="{EBED396D-65D8-402D-B131-4B9BF4632411}"/>
    <pc:docChg chg="custSel modSld">
      <pc:chgData name="Jason Gargan" userId="110ec4a676ac6943" providerId="LiveId" clId="{EBED396D-65D8-402D-B131-4B9BF4632411}" dt="2019-03-23T08:10:00.558" v="39" actId="20577"/>
      <pc:docMkLst>
        <pc:docMk/>
      </pc:docMkLst>
      <pc:sldChg chg="addSp delSp modSp">
        <pc:chgData name="Jason Gargan" userId="110ec4a676ac6943" providerId="LiveId" clId="{EBED396D-65D8-402D-B131-4B9BF4632411}" dt="2019-03-23T08:10:00.558" v="39" actId="20577"/>
        <pc:sldMkLst>
          <pc:docMk/>
          <pc:sldMk cId="91964934" sldId="261"/>
        </pc:sldMkLst>
        <pc:spChg chg="add mod">
          <ac:chgData name="Jason Gargan" userId="110ec4a676ac6943" providerId="LiveId" clId="{EBED396D-65D8-402D-B131-4B9BF4632411}" dt="2019-03-23T08:10:00.558" v="39" actId="20577"/>
          <ac:spMkLst>
            <pc:docMk/>
            <pc:sldMk cId="91964934" sldId="261"/>
            <ac:spMk id="3" creationId="{7F3B23CB-DE8A-4D2D-8234-8F0211C50A85}"/>
          </ac:spMkLst>
        </pc:spChg>
        <pc:picChg chg="del">
          <ac:chgData name="Jason Gargan" userId="110ec4a676ac6943" providerId="LiveId" clId="{EBED396D-65D8-402D-B131-4B9BF4632411}" dt="2019-03-23T08:09:12.137" v="2" actId="478"/>
          <ac:picMkLst>
            <pc:docMk/>
            <pc:sldMk cId="91964934" sldId="261"/>
            <ac:picMk id="4" creationId="{00000000-0000-0000-0000-000000000000}"/>
          </ac:picMkLst>
        </pc:picChg>
        <pc:picChg chg="del">
          <ac:chgData name="Jason Gargan" userId="110ec4a676ac6943" providerId="LiveId" clId="{EBED396D-65D8-402D-B131-4B9BF4632411}" dt="2019-03-23T08:09:10.497" v="1" actId="478"/>
          <ac:picMkLst>
            <pc:docMk/>
            <pc:sldMk cId="91964934" sldId="261"/>
            <ac:picMk id="16" creationId="{00000000-0000-0000-0000-000000000000}"/>
          </ac:picMkLst>
        </pc:picChg>
        <pc:picChg chg="del">
          <ac:chgData name="Jason Gargan" userId="110ec4a676ac6943" providerId="LiveId" clId="{EBED396D-65D8-402D-B131-4B9BF4632411}" dt="2019-03-23T08:09:08.911" v="0" actId="478"/>
          <ac:picMkLst>
            <pc:docMk/>
            <pc:sldMk cId="91964934" sldId="261"/>
            <ac:picMk id="1031" creationId="{00000000-0000-0000-0000-000000000000}"/>
          </ac:picMkLst>
        </pc:picChg>
        <pc:picChg chg="del">
          <ac:chgData name="Jason Gargan" userId="110ec4a676ac6943" providerId="LiveId" clId="{EBED396D-65D8-402D-B131-4B9BF4632411}" dt="2019-03-23T08:09:17.997" v="5" actId="478"/>
          <ac:picMkLst>
            <pc:docMk/>
            <pc:sldMk cId="91964934" sldId="261"/>
            <ac:picMk id="1032" creationId="{00000000-0000-0000-0000-000000000000}"/>
          </ac:picMkLst>
        </pc:picChg>
        <pc:picChg chg="del">
          <ac:chgData name="Jason Gargan" userId="110ec4a676ac6943" providerId="LiveId" clId="{EBED396D-65D8-402D-B131-4B9BF4632411}" dt="2019-03-23T08:09:15.976" v="4" actId="478"/>
          <ac:picMkLst>
            <pc:docMk/>
            <pc:sldMk cId="91964934" sldId="261"/>
            <ac:picMk id="1033" creationId="{00000000-0000-0000-0000-000000000000}"/>
          </ac:picMkLst>
        </pc:picChg>
        <pc:picChg chg="del">
          <ac:chgData name="Jason Gargan" userId="110ec4a676ac6943" providerId="LiveId" clId="{EBED396D-65D8-402D-B131-4B9BF4632411}" dt="2019-03-23T08:09:14.307" v="3" actId="478"/>
          <ac:picMkLst>
            <pc:docMk/>
            <pc:sldMk cId="91964934" sldId="261"/>
            <ac:picMk id="103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Financial Independence:</a:t>
            </a:r>
            <a:br>
              <a:rPr lang="en-US" dirty="0"/>
            </a:br>
            <a:r>
              <a:rPr lang="en-US" sz="3600" dirty="0"/>
              <a:t>Knowing when you can “retire”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Major </a:t>
            </a:r>
            <a:r>
              <a:rPr lang="en-US" dirty="0" err="1"/>
              <a:t>jason</a:t>
            </a:r>
            <a:r>
              <a:rPr lang="en-US" dirty="0"/>
              <a:t> “lytic” gargan</a:t>
            </a:r>
          </a:p>
        </p:txBody>
      </p:sp>
    </p:spTree>
    <p:extLst>
      <p:ext uri="{BB962C8B-B14F-4D97-AF65-F5344CB8AC3E}">
        <p14:creationId xmlns:p14="http://schemas.microsoft.com/office/powerpoint/2010/main" xmlns="" val="102153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01019" cy="4195481"/>
          </a:xfrm>
        </p:spPr>
        <p:txBody>
          <a:bodyPr>
            <a:noAutofit/>
          </a:bodyPr>
          <a:lstStyle/>
          <a:p>
            <a:r>
              <a:rPr lang="en-US" sz="2800" dirty="0"/>
              <a:t>Military makes FI very possible</a:t>
            </a:r>
          </a:p>
          <a:p>
            <a:pPr lvl="1"/>
            <a:r>
              <a:rPr lang="en-US" sz="2400" dirty="0"/>
              <a:t>TSP is super low cost (</a:t>
            </a:r>
            <a:r>
              <a:rPr lang="en-US" sz="2400" dirty="0" smtClean="0"/>
              <a:t>0.04% expense </a:t>
            </a:r>
            <a:r>
              <a:rPr lang="en-US" sz="2400" dirty="0"/>
              <a:t>ratio)</a:t>
            </a:r>
          </a:p>
          <a:p>
            <a:pPr lvl="1"/>
            <a:r>
              <a:rPr lang="en-US" sz="2400" dirty="0"/>
              <a:t>Tricare insurance for retirees</a:t>
            </a:r>
          </a:p>
          <a:p>
            <a:pPr lvl="1"/>
            <a:r>
              <a:rPr lang="en-US" sz="2400" dirty="0"/>
              <a:t>BRS (for those opted in) gives flexibility</a:t>
            </a:r>
          </a:p>
          <a:p>
            <a:pPr lvl="1"/>
            <a:r>
              <a:rPr lang="en-US" sz="2400" dirty="0"/>
              <a:t>Military pension not taxed in a lot of states</a:t>
            </a:r>
          </a:p>
          <a:p>
            <a:pPr lvl="1"/>
            <a:r>
              <a:rPr lang="en-US" sz="2400" dirty="0"/>
              <a:t>Significant tax savings while active (BAH, COLA, CZTE,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Random </a:t>
            </a:r>
            <a:r>
              <a:rPr lang="en-US" sz="2400" dirty="0" smtClean="0"/>
              <a:t>military </a:t>
            </a:r>
            <a:r>
              <a:rPr lang="en-US" sz="2400" dirty="0"/>
              <a:t>discounts &amp; MLA (no annual fees on some credit cards)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3583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Sources Specific for Military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militarydollar.com</a:t>
            </a:r>
          </a:p>
          <a:p>
            <a:r>
              <a:rPr lang="en-US" dirty="0"/>
              <a:t>militaryguide.com</a:t>
            </a:r>
          </a:p>
          <a:p>
            <a:r>
              <a:rPr lang="en-US" dirty="0"/>
              <a:t>grumpusmaximus.com</a:t>
            </a:r>
          </a:p>
          <a:p>
            <a:r>
              <a:rPr lang="en-US" dirty="0"/>
              <a:t>katehorrell.com</a:t>
            </a:r>
          </a:p>
          <a:p>
            <a:r>
              <a:rPr lang="en-US" dirty="0"/>
              <a:t>themilitarywallet.com</a:t>
            </a:r>
          </a:p>
          <a:p>
            <a:r>
              <a:rPr lang="en-US" dirty="0"/>
              <a:t>militarylifeplanning.com</a:t>
            </a:r>
          </a:p>
          <a:p>
            <a:r>
              <a:rPr lang="en-US" dirty="0"/>
              <a:t>hermoneymoves.com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40985" y="5454214"/>
            <a:ext cx="4918797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/>
              <a:t>Questions?</a:t>
            </a:r>
          </a:p>
        </p:txBody>
      </p:sp>
      <p:pic>
        <p:nvPicPr>
          <p:cNvPr id="5122" name="Picture 2" descr="FIRE fl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3843" y="1152982"/>
            <a:ext cx="4036979" cy="570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64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  <a:br>
              <a:rPr lang="en-US" dirty="0"/>
            </a:br>
            <a:r>
              <a:rPr lang="en-US" dirty="0"/>
              <a:t>(&amp; Disclaimer)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83409"/>
          </a:xfrm>
        </p:spPr>
        <p:txBody>
          <a:bodyPr>
            <a:normAutofit/>
          </a:bodyPr>
          <a:lstStyle/>
          <a:p>
            <a:r>
              <a:rPr lang="en-US" sz="2800" dirty="0"/>
              <a:t>Personal finance is personal… but a lot of people do not understand how to get ahead</a:t>
            </a:r>
          </a:p>
          <a:p>
            <a:r>
              <a:rPr lang="en-US" sz="2800" dirty="0"/>
              <a:t>Military service offers amazing financial benefits</a:t>
            </a:r>
          </a:p>
          <a:p>
            <a:r>
              <a:rPr lang="en-US" sz="2800" dirty="0"/>
              <a:t>What do you value in life?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Disclaimer: I am not a trained financial professional. I am not a personal finance expert. I am a nerd who takes interest in personal finance and enjoys bringing value in people’s lives. Any action or decision you make as a result of this is your responsibility.</a:t>
            </a:r>
          </a:p>
        </p:txBody>
      </p:sp>
    </p:spTree>
    <p:extLst>
      <p:ext uri="{BB962C8B-B14F-4D97-AF65-F5344CB8AC3E}">
        <p14:creationId xmlns:p14="http://schemas.microsoft.com/office/powerpoint/2010/main" xmlns="" val="302847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What/Why/How FI?</a:t>
            </a:r>
          </a:p>
          <a:p>
            <a:r>
              <a:rPr lang="en-US" sz="2800" dirty="0"/>
              <a:t>Deployment Challenge</a:t>
            </a:r>
          </a:p>
        </p:txBody>
      </p:sp>
    </p:spTree>
    <p:extLst>
      <p:ext uri="{BB962C8B-B14F-4D97-AF65-F5344CB8AC3E}">
        <p14:creationId xmlns:p14="http://schemas.microsoft.com/office/powerpoint/2010/main" xmlns="" val="404226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034" y="1992533"/>
            <a:ext cx="7236142" cy="4195481"/>
          </a:xfrm>
        </p:spPr>
        <p:txBody>
          <a:bodyPr>
            <a:noAutofit/>
          </a:bodyPr>
          <a:lstStyle/>
          <a:p>
            <a:r>
              <a:rPr lang="en-US" sz="2400" dirty="0"/>
              <a:t>FI or Financial Independence is the moment </a:t>
            </a:r>
            <a:r>
              <a:rPr lang="en-US" sz="2400" dirty="0" smtClean="0"/>
              <a:t>your investments start </a:t>
            </a:r>
            <a:r>
              <a:rPr lang="en-US" sz="2400" dirty="0"/>
              <a:t>paying more than your expenses</a:t>
            </a:r>
          </a:p>
          <a:p>
            <a:pPr lvl="1"/>
            <a:r>
              <a:rPr lang="en-US" sz="2000" dirty="0"/>
              <a:t>FI is essentially a math equation</a:t>
            </a:r>
          </a:p>
          <a:p>
            <a:pPr lvl="1"/>
            <a:r>
              <a:rPr lang="en-US" sz="2000" dirty="0"/>
              <a:t>FI is also mentality of working (or not!) because you                             want to and not for the paycheck</a:t>
            </a:r>
          </a:p>
          <a:p>
            <a:r>
              <a:rPr lang="en-US" sz="2400" dirty="0"/>
              <a:t>FIRE (RE = Retire Early) is a community of people looking to optimize FI in the quickest manner to “retire”</a:t>
            </a:r>
          </a:p>
          <a:p>
            <a:pPr lvl="1"/>
            <a:r>
              <a:rPr lang="en-US" sz="2000" dirty="0"/>
              <a:t>Why do I keep putting quotes around “retire?”</a:t>
            </a:r>
          </a:p>
          <a:p>
            <a:pPr lvl="1"/>
            <a:r>
              <a:rPr lang="en-US" sz="2000" dirty="0"/>
              <a:t>Military service is one of the most optimized way to be FI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7728" y="1558487"/>
            <a:ext cx="3934247" cy="239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7241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2701" y="3734394"/>
            <a:ext cx="2608845" cy="1956634"/>
          </a:xfrm>
          <a:prstGeom prst="rect">
            <a:avLst/>
          </a:prstGeom>
        </p:spPr>
      </p:pic>
      <p:pic>
        <p:nvPicPr>
          <p:cNvPr id="1036" name="121834FF-39B6-43E1-A939-416D28AB1F3C" descr="image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1146" y="3898268"/>
            <a:ext cx="3180608" cy="295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728791DF-6783-439A-AC32-AEFC5AAF059E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08416">
            <a:off x="157262" y="2222186"/>
            <a:ext cx="2847469" cy="160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Why of FI</a:t>
            </a:r>
          </a:p>
        </p:txBody>
      </p:sp>
      <p:pic>
        <p:nvPicPr>
          <p:cNvPr id="1034" name="47B868ED-F09B-4BA9-AEC6-5E239E5438CC" descr="image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57967" y="1458248"/>
            <a:ext cx="4165360" cy="312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3C7DB443-CC86-4BE4-AA5D-20E0C7157039" descr="image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3462" y="1159112"/>
            <a:ext cx="2144745" cy="213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age result for podca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45923">
            <a:off x="5696521" y="1936625"/>
            <a:ext cx="1955548" cy="12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394953">
            <a:off x="5770080" y="2859363"/>
            <a:ext cx="2103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Military Dollar Podcast</a:t>
            </a:r>
          </a:p>
        </p:txBody>
      </p:sp>
      <p:pic>
        <p:nvPicPr>
          <p:cNvPr id="1045" name="Picture 21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1" y="4476401"/>
            <a:ext cx="3111062" cy="21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3B23CB-DE8A-4D2D-8234-8F0211C50A85}"/>
              </a:ext>
            </a:extLst>
          </p:cNvPr>
          <p:cNvSpPr txBox="1"/>
          <p:nvPr/>
        </p:nvSpPr>
        <p:spPr>
          <a:xfrm>
            <a:off x="539794" y="5742214"/>
            <a:ext cx="404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(Many personal pictures removed)</a:t>
            </a:r>
          </a:p>
        </p:txBody>
      </p:sp>
    </p:spTree>
    <p:extLst>
      <p:ext uri="{BB962C8B-B14F-4D97-AF65-F5344CB8AC3E}">
        <p14:creationId xmlns:p14="http://schemas.microsoft.com/office/powerpoint/2010/main" xmlns="" val="9196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know when you are FI?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23856"/>
            <a:ext cx="9901019" cy="482950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4% Rule of Thumb</a:t>
            </a:r>
          </a:p>
          <a:p>
            <a:pPr lvl="1"/>
            <a:r>
              <a:rPr lang="en-US" sz="2000" dirty="0"/>
              <a:t>Withdraw 4% of your investment portfolio first year of “retirement”</a:t>
            </a:r>
          </a:p>
          <a:p>
            <a:pPr lvl="2"/>
            <a:r>
              <a:rPr lang="en-US" sz="1800" dirty="0"/>
              <a:t>Adjust for inflation every year after that</a:t>
            </a:r>
          </a:p>
          <a:p>
            <a:pPr lvl="2"/>
            <a:r>
              <a:rPr lang="en-US" sz="1800" dirty="0"/>
              <a:t>Based off research: 1994 William Bengen,1998 Trinity Study, multiple others</a:t>
            </a:r>
          </a:p>
          <a:p>
            <a:pPr lvl="1"/>
            <a:r>
              <a:rPr lang="en-US" sz="2000" dirty="0"/>
              <a:t>For this to work, you need 25x your annual expense</a:t>
            </a:r>
          </a:p>
          <a:p>
            <a:pPr lvl="2"/>
            <a:r>
              <a:rPr lang="en-US" sz="1800" dirty="0"/>
              <a:t>100% / 4% = 25   |   Example: $60,000 annual expense, need $1.5m to be FI</a:t>
            </a:r>
          </a:p>
          <a:p>
            <a:pPr lvl="1"/>
            <a:r>
              <a:rPr lang="en-US" sz="2000" dirty="0"/>
              <a:t>Need to calculate budget from “retirement” mentality</a:t>
            </a:r>
          </a:p>
          <a:p>
            <a:pPr lvl="2"/>
            <a:r>
              <a:rPr lang="en-US" sz="1800" dirty="0"/>
              <a:t>Budgets </a:t>
            </a:r>
            <a:r>
              <a:rPr lang="en-US" sz="1800" dirty="0" smtClean="0"/>
              <a:t>may go </a:t>
            </a:r>
            <a:r>
              <a:rPr lang="en-US" sz="1800" dirty="0"/>
              <a:t>down as kids leave, smaller house (or paid off), less daily commute</a:t>
            </a:r>
          </a:p>
          <a:p>
            <a:pPr lvl="1"/>
            <a:r>
              <a:rPr lang="en-US" sz="2000" dirty="0"/>
              <a:t>Other sources of income count! Reduces delta of annual expense &amp; FI#</a:t>
            </a:r>
          </a:p>
          <a:p>
            <a:pPr lvl="2"/>
            <a:r>
              <a:rPr lang="en-US" sz="1800" dirty="0"/>
              <a:t>Pensions, </a:t>
            </a:r>
            <a:r>
              <a:rPr lang="en-US" sz="1800" dirty="0" smtClean="0"/>
              <a:t>Social </a:t>
            </a:r>
            <a:r>
              <a:rPr lang="en-US" sz="1800" dirty="0"/>
              <a:t>S</a:t>
            </a:r>
            <a:r>
              <a:rPr lang="en-US" sz="1800" dirty="0" smtClean="0"/>
              <a:t>ecurity</a:t>
            </a:r>
            <a:r>
              <a:rPr lang="en-US" sz="1800" dirty="0"/>
              <a:t>, rental property income, side projects</a:t>
            </a:r>
          </a:p>
          <a:p>
            <a:pPr lvl="2"/>
            <a:r>
              <a:rPr lang="en-US" sz="1800" dirty="0"/>
              <a:t>Example above, O-5 @ 20 year = ~$50k  |  $60k - $50k = 10k * 25 = $250,000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36" y="6474695"/>
            <a:ext cx="7463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https://militarydollar.com/2017/11/11/introduction-4-rule/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14639" y="5918904"/>
            <a:ext cx="1125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FI#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0800000">
            <a:off x="10389469" y="6132793"/>
            <a:ext cx="393639" cy="436969"/>
          </a:xfrm>
          <a:prstGeom prst="curvedConnector2">
            <a:avLst/>
          </a:prstGeom>
          <a:ln w="38100"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6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4% rule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674534"/>
            <a:ext cx="7299708" cy="4195481"/>
          </a:xfrm>
        </p:spPr>
        <p:txBody>
          <a:bodyPr>
            <a:noAutofit/>
          </a:bodyPr>
          <a:lstStyle/>
          <a:p>
            <a:r>
              <a:rPr lang="en-US" sz="2400" dirty="0"/>
              <a:t>Historical data on stock/bond returns</a:t>
            </a:r>
          </a:p>
          <a:p>
            <a:pPr lvl="1"/>
            <a:r>
              <a:rPr lang="en-US" sz="2000" dirty="0"/>
              <a:t>Even in the worst market conditions/timing, 4% lasted at least 33 years</a:t>
            </a:r>
          </a:p>
          <a:p>
            <a:pPr lvl="1"/>
            <a:r>
              <a:rPr lang="en-US" sz="2000" dirty="0"/>
              <a:t>3.5% safe withdrawal rate works for all </a:t>
            </a:r>
            <a:r>
              <a:rPr lang="en-US" sz="2000" dirty="0" smtClean="0"/>
              <a:t>timing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242" y="6479432"/>
            <a:ext cx="687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https://www.madfientist.com/safe-withdrawal-rate/</a:t>
            </a:r>
          </a:p>
        </p:txBody>
      </p:sp>
      <p:pic>
        <p:nvPicPr>
          <p:cNvPr id="4098" name="Picture 2" descr="https://www.mrmoneymustache.com/wp-content/uploads/2012/05/SWR-by-y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451" y="444038"/>
            <a:ext cx="3941549" cy="296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3655" y="3326525"/>
            <a:ext cx="9970564" cy="368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  Assumptions – Average real market return is 7%</a:t>
            </a:r>
          </a:p>
          <a:p>
            <a:pPr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Life expectancy</a:t>
            </a:r>
          </a:p>
          <a:p>
            <a:pPr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  Inflation does not average more than 3% per year</a:t>
            </a:r>
          </a:p>
          <a:p>
            <a:pPr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  Investment strategy (risk tolerance)</a:t>
            </a:r>
          </a:p>
          <a:p>
            <a:pPr marL="346075" indent="-34607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Research on your own: Rule 72(t), Drawdown Percentage, Possibility of Failure Rates, Dynamic Updating, Safe Withdrawal Rate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30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807064">
            <a:off x="4187889" y="1374655"/>
            <a:ext cx="3094182" cy="108989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BE A VALUIST!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achieve FI?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652" y="1911024"/>
            <a:ext cx="4731787" cy="4195481"/>
          </a:xfrm>
        </p:spPr>
        <p:txBody>
          <a:bodyPr>
            <a:noAutofit/>
          </a:bodyPr>
          <a:lstStyle/>
          <a:p>
            <a:r>
              <a:rPr lang="en-US" sz="2400" dirty="0"/>
              <a:t>Reduce expenses:</a:t>
            </a:r>
          </a:p>
          <a:p>
            <a:pPr lvl="1"/>
            <a:r>
              <a:rPr lang="en-US" sz="2000" dirty="0"/>
              <a:t>Low cost housing</a:t>
            </a:r>
          </a:p>
          <a:p>
            <a:pPr lvl="1"/>
            <a:r>
              <a:rPr lang="en-US" sz="2000" dirty="0"/>
              <a:t>Buy used cars, use your car longer</a:t>
            </a:r>
          </a:p>
          <a:p>
            <a:pPr lvl="1"/>
            <a:r>
              <a:rPr lang="en-US" sz="2000" dirty="0"/>
              <a:t>Reduce grocery bill</a:t>
            </a:r>
          </a:p>
          <a:p>
            <a:pPr lvl="1"/>
            <a:r>
              <a:rPr lang="en-US" sz="2000" dirty="0"/>
              <a:t>Tax optimization</a:t>
            </a:r>
          </a:p>
          <a:p>
            <a:pPr lvl="1"/>
            <a:r>
              <a:rPr lang="en-US" sz="2000" dirty="0"/>
              <a:t>College hacking</a:t>
            </a:r>
          </a:p>
          <a:p>
            <a:pPr lvl="1"/>
            <a:r>
              <a:rPr lang="en-US" sz="2000" dirty="0"/>
              <a:t>Travel rewards</a:t>
            </a:r>
          </a:p>
          <a:p>
            <a:pPr lvl="1"/>
            <a:r>
              <a:rPr lang="en-US" sz="2000" dirty="0"/>
              <a:t>Cut the cord</a:t>
            </a:r>
          </a:p>
          <a:p>
            <a:pPr lvl="1"/>
            <a:r>
              <a:rPr lang="en-US" sz="2000" dirty="0"/>
              <a:t>Move to low-cost of living area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239" y="6479432"/>
            <a:ext cx="571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https://www.choosefi.com/10-pillars-of-fi/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018733" y="1897174"/>
            <a:ext cx="4731787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/>
              <a:t>Increase Income:</a:t>
            </a:r>
          </a:p>
          <a:p>
            <a:pPr lvl="1"/>
            <a:r>
              <a:rPr lang="en-US" sz="2000" dirty="0"/>
              <a:t>Side Hustle</a:t>
            </a:r>
          </a:p>
          <a:p>
            <a:pPr lvl="2"/>
            <a:r>
              <a:rPr lang="en-US" sz="1800" dirty="0"/>
              <a:t>Teach online</a:t>
            </a:r>
          </a:p>
          <a:p>
            <a:pPr lvl="2"/>
            <a:r>
              <a:rPr lang="en-US" sz="1800" dirty="0" err="1"/>
              <a:t>AirBnB</a:t>
            </a:r>
            <a:endParaRPr lang="en-US" sz="1800" dirty="0"/>
          </a:p>
          <a:p>
            <a:pPr lvl="2"/>
            <a:r>
              <a:rPr lang="en-US" sz="1800" dirty="0"/>
              <a:t>Rental Properties</a:t>
            </a:r>
          </a:p>
          <a:p>
            <a:pPr lvl="1"/>
            <a:r>
              <a:rPr lang="en-US" sz="2000" dirty="0"/>
              <a:t>Get promoted</a:t>
            </a:r>
          </a:p>
          <a:p>
            <a:r>
              <a:rPr lang="en-US" sz="2400" dirty="0"/>
              <a:t>Increase savings:</a:t>
            </a:r>
          </a:p>
          <a:p>
            <a:pPr lvl="1"/>
            <a:r>
              <a:rPr lang="en-US" sz="2000" dirty="0"/>
              <a:t>Savings rate – TSP &amp; IRA</a:t>
            </a:r>
          </a:p>
          <a:p>
            <a:pPr lvl="1"/>
            <a:r>
              <a:rPr lang="en-US" sz="2000" i="1" u="sng" dirty="0"/>
              <a:t>Low cost index fund investing</a:t>
            </a:r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2512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597890"/>
            <a:ext cx="8946541" cy="48050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#1. Reduce expenses</a:t>
            </a:r>
          </a:p>
          <a:p>
            <a:pPr lvl="1"/>
            <a:r>
              <a:rPr lang="en-US" dirty="0"/>
              <a:t>Can you reduce expenses while you are deployed?</a:t>
            </a:r>
          </a:p>
          <a:p>
            <a:r>
              <a:rPr lang="en-US" dirty="0"/>
              <a:t>#2. Pay Debt</a:t>
            </a:r>
          </a:p>
          <a:p>
            <a:pPr lvl="1"/>
            <a:r>
              <a:rPr lang="en-US" dirty="0"/>
              <a:t>Interest is an unneeded annual expense</a:t>
            </a:r>
          </a:p>
          <a:p>
            <a:r>
              <a:rPr lang="en-US" dirty="0"/>
              <a:t>#3. Max Savings Deposit Program (SDP)</a:t>
            </a:r>
          </a:p>
          <a:p>
            <a:pPr lvl="1"/>
            <a:r>
              <a:rPr lang="en-US" dirty="0"/>
              <a:t>$10k </a:t>
            </a:r>
            <a:r>
              <a:rPr lang="en-US" dirty="0">
                <a:sym typeface="Wingdings" panose="05000000000000000000" pitchFamily="2" charset="2"/>
              </a:rPr>
              <a:t> guaranteed 10% regardless of market</a:t>
            </a:r>
          </a:p>
          <a:p>
            <a:r>
              <a:rPr lang="en-US" dirty="0">
                <a:sym typeface="Wingdings" panose="05000000000000000000" pitchFamily="2" charset="2"/>
              </a:rPr>
              <a:t>#4. Max Thrift Savings Plan (TSP) annual contribution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$19k (Roth?) </a:t>
            </a:r>
            <a:r>
              <a:rPr lang="en-US" i="1" dirty="0">
                <a:sym typeface="Wingdings" panose="05000000000000000000" pitchFamily="2" charset="2"/>
              </a:rPr>
              <a:t>in 2019</a:t>
            </a:r>
          </a:p>
          <a:p>
            <a:r>
              <a:rPr lang="en-US" dirty="0">
                <a:sym typeface="Wingdings" panose="05000000000000000000" pitchFamily="2" charset="2"/>
              </a:rPr>
              <a:t>#5. Max Individual Retirement </a:t>
            </a:r>
            <a:r>
              <a:rPr lang="en-US" dirty="0" smtClean="0">
                <a:sym typeface="Wingdings" panose="05000000000000000000" pitchFamily="2" charset="2"/>
              </a:rPr>
              <a:t>Account (IRA)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$6k </a:t>
            </a:r>
            <a:r>
              <a:rPr lang="en-US" i="1" dirty="0">
                <a:sym typeface="Wingdings" panose="05000000000000000000" pitchFamily="2" charset="2"/>
              </a:rPr>
              <a:t>in 2019</a:t>
            </a:r>
          </a:p>
          <a:p>
            <a:r>
              <a:rPr lang="en-US" dirty="0">
                <a:sym typeface="Wingdings" panose="05000000000000000000" pitchFamily="2" charset="2"/>
              </a:rPr>
              <a:t>#6. Max TSP deployment increased limit or open taxable investment </a:t>
            </a:r>
            <a:r>
              <a:rPr lang="en-US" dirty="0" smtClean="0">
                <a:sym typeface="Wingdings" panose="05000000000000000000" pitchFamily="2" charset="2"/>
              </a:rPr>
              <a:t>account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$56k total ($19k in Roth* with an additional $37k in Traditional)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Consider tax considerations for traditional TSP vs regular investment </a:t>
            </a:r>
            <a:r>
              <a:rPr lang="en-US" dirty="0" smtClean="0">
                <a:sym typeface="Wingdings" panose="05000000000000000000" pitchFamily="2" charset="2"/>
              </a:rPr>
              <a:t>account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10550" y="1600335"/>
            <a:ext cx="792761" cy="4661919"/>
          </a:xfrm>
          <a:prstGeom prst="downArrow">
            <a:avLst/>
          </a:prstGeom>
          <a:gradFill flip="none" rotWithShape="1">
            <a:gsLst>
              <a:gs pos="0">
                <a:srgbClr val="0070C0"/>
              </a:gs>
              <a:gs pos="40000">
                <a:srgbClr val="00B050"/>
              </a:gs>
              <a:gs pos="8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762529" y="1459508"/>
            <a:ext cx="3094182" cy="108989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BE A VALUIST!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58728" y="3385129"/>
            <a:ext cx="3094182" cy="108989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BE A SAVER!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80097" y="6487067"/>
            <a:ext cx="320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= cannot fill Roth $19k first</a:t>
            </a:r>
          </a:p>
        </p:txBody>
      </p:sp>
    </p:spTree>
    <p:extLst>
      <p:ext uri="{BB962C8B-B14F-4D97-AF65-F5344CB8AC3E}">
        <p14:creationId xmlns:p14="http://schemas.microsoft.com/office/powerpoint/2010/main" xmlns="" val="2895381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1273</TotalTime>
  <Words>744</Words>
  <Application>Microsoft Office PowerPoint</Application>
  <PresentationFormat>Custom</PresentationFormat>
  <Paragraphs>101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</vt:lpstr>
      <vt:lpstr>Financial Independence: Knowing when you can “retire”</vt:lpstr>
      <vt:lpstr>So What? (&amp; Disclaimer)</vt:lpstr>
      <vt:lpstr>Overview</vt:lpstr>
      <vt:lpstr>What is FI?</vt:lpstr>
      <vt:lpstr>The Why of FI</vt:lpstr>
      <vt:lpstr>How do you know when you are FI?</vt:lpstr>
      <vt:lpstr>Why the 4% rule works</vt:lpstr>
      <vt:lpstr>How to achieve FI?</vt:lpstr>
      <vt:lpstr>Deployment Challenge</vt:lpstr>
      <vt:lpstr>Conclusion</vt:lpstr>
      <vt:lpstr>Helpful Sources Specific for Military</vt:lpstr>
    </vt:vector>
  </TitlesOfParts>
  <Company>U.S. Department of Defense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Independence: Knowing when you can “retire”</dc:title>
  <dc:creator>Gargan, Jason M Maj USAF AFCENT 379 ECS/DO</dc:creator>
  <cp:lastModifiedBy>Kara</cp:lastModifiedBy>
  <cp:revision>33</cp:revision>
  <dcterms:created xsi:type="dcterms:W3CDTF">2019-01-27T07:49:20Z</dcterms:created>
  <dcterms:modified xsi:type="dcterms:W3CDTF">2019-03-25T03:45:15Z</dcterms:modified>
</cp:coreProperties>
</file>